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81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3" r:id="rId8"/>
    <p:sldId id="261" r:id="rId9"/>
    <p:sldId id="262" r:id="rId10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 Wo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B77"/>
    <a:srgbClr val="16B1A9"/>
    <a:srgbClr val="B40838"/>
    <a:srgbClr val="98D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C9B9F-C3F5-4BB2-998B-276B01C0C8C4}" v="13" dt="2026-01-13T15:42:32.530"/>
    <p1510:client id="{B9BF93EA-4143-4A51-A5AA-5DF6131F406B}" v="2" dt="2026-01-13T15:44:17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/>
    <p:restoredTop sz="94658"/>
  </p:normalViewPr>
  <p:slideViewPr>
    <p:cSldViewPr snapToGrid="0">
      <p:cViewPr varScale="1">
        <p:scale>
          <a:sx n="138" d="100"/>
          <a:sy n="138" d="100"/>
        </p:scale>
        <p:origin x="84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CORE-GUNN" userId="7191f980-a2af-491c-9fad-36e45b194a4a" providerId="ADAL" clId="{F3F0328F-FE25-45BE-819F-FC124629AA3F}"/>
    <pc:docChg chg="custSel modSld">
      <pc:chgData name="Melissa CORE-GUNN" userId="7191f980-a2af-491c-9fad-36e45b194a4a" providerId="ADAL" clId="{F3F0328F-FE25-45BE-819F-FC124629AA3F}" dt="2026-01-13T15:44:25.360" v="2" actId="478"/>
      <pc:docMkLst>
        <pc:docMk/>
      </pc:docMkLst>
      <pc:sldChg chg="addSp delSp modSp mod">
        <pc:chgData name="Melissa CORE-GUNN" userId="7191f980-a2af-491c-9fad-36e45b194a4a" providerId="ADAL" clId="{F3F0328F-FE25-45BE-819F-FC124629AA3F}" dt="2026-01-13T15:44:25.360" v="2" actId="478"/>
        <pc:sldMkLst>
          <pc:docMk/>
          <pc:sldMk cId="0" sldId="256"/>
        </pc:sldMkLst>
        <pc:spChg chg="add del mod">
          <ac:chgData name="Melissa CORE-GUNN" userId="7191f980-a2af-491c-9fad-36e45b194a4a" providerId="ADAL" clId="{F3F0328F-FE25-45BE-819F-FC124629AA3F}" dt="2026-01-13T15:44:25.360" v="2" actId="478"/>
          <ac:spMkLst>
            <pc:docMk/>
            <pc:sldMk cId="0" sldId="256"/>
            <ac:spMk id="3" creationId="{76C7E0DB-7211-629C-96A8-09B216547BBF}"/>
          </ac:spMkLst>
        </pc:spChg>
      </pc:sldChg>
      <pc:sldChg chg="addSp modSp">
        <pc:chgData name="Melissa CORE-GUNN" userId="7191f980-a2af-491c-9fad-36e45b194a4a" providerId="ADAL" clId="{F3F0328F-FE25-45BE-819F-FC124629AA3F}" dt="2026-01-13T15:43:50.400" v="0"/>
        <pc:sldMkLst>
          <pc:docMk/>
          <pc:sldMk cId="0" sldId="257"/>
        </pc:sldMkLst>
        <pc:spChg chg="add mod">
          <ac:chgData name="Melissa CORE-GUNN" userId="7191f980-a2af-491c-9fad-36e45b194a4a" providerId="ADAL" clId="{F3F0328F-FE25-45BE-819F-FC124629AA3F}" dt="2026-01-13T15:43:50.400" v="0"/>
          <ac:spMkLst>
            <pc:docMk/>
            <pc:sldMk cId="0" sldId="257"/>
            <ac:spMk id="2" creationId="{13B263AA-7BAA-D463-D035-489A032875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07e540491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f07e540491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5686d19a1_6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f5686d19a1_6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5686d19a1_6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f5686d19a1_6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Reference: Lopez et al. Int J Epidemiol, 2019, 1815-1823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5686d19a1_6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f5686d19a1_6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rgbClr val="7F7F7F"/>
                </a:solidFill>
              </a:rPr>
              <a:t>Reference: Norris CM, et al. J Am Heart Assoc 2020 Feb 16; 9(4): e015634.</a:t>
            </a:r>
            <a:endParaRPr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5DD064CA-6159-617A-327A-1D1DC414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686d19a1_6_132:notes">
            <a:extLst>
              <a:ext uri="{FF2B5EF4-FFF2-40B4-BE49-F238E27FC236}">
                <a16:creationId xmlns:a16="http://schemas.microsoft.com/office/drawing/2014/main" id="{C8441157-67A3-7D29-9D81-9CB50B9E5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f5686d19a1_6_132:notes">
            <a:extLst>
              <a:ext uri="{FF2B5EF4-FFF2-40B4-BE49-F238E27FC236}">
                <a16:creationId xmlns:a16="http://schemas.microsoft.com/office/drawing/2014/main" id="{B390086B-8371-9BD7-7DB3-D92662AA11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 dirty="0"/>
              <a:t>Reference: Norris CM, et al. J Am Heart Assoc 2020 Feb 16; 9(4): e015634.</a:t>
            </a:r>
            <a:endParaRPr i="1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Stroke and Vascular Cognitive Impairment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68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5686d19a1_6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f5686d19a1_6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Reference: Garcia, M. et al. (2016). Circ Res, 118(8), 1273-1293 Yusuf, S. et al. (2004). Lancet, 364(9438): 937-52. </a:t>
            </a:r>
            <a:endParaRPr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5686d19a1_6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f5686d19a1_6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 dirty="0">
                <a:solidFill>
                  <a:schemeClr val="dk1"/>
                </a:solidFill>
              </a:rPr>
              <a:t>Reference: Hu, F. B., et al (2000). New England Journal of Medicine, 343(8), 530-537.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;p35">
            <a:extLst>
              <a:ext uri="{FF2B5EF4-FFF2-40B4-BE49-F238E27FC236}">
                <a16:creationId xmlns:a16="http://schemas.microsoft.com/office/drawing/2014/main" id="{3F37138F-0F97-C12E-253F-9FBE22EBCBFE}"/>
              </a:ext>
            </a:extLst>
          </p:cNvPr>
          <p:cNvSpPr txBox="1"/>
          <p:nvPr/>
        </p:nvSpPr>
        <p:spPr>
          <a:xfrm>
            <a:off x="4731029" y="4702671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n-CA" b="1" dirty="0" err="1"/>
              <a:t>CWHHA.ca</a:t>
            </a:r>
            <a:r>
              <a:rPr lang="en-CA" b="1" dirty="0"/>
              <a:t>   •   #</a:t>
            </a:r>
            <a:r>
              <a:rPr lang="en-CA" b="1" dirty="0" err="1"/>
              <a:t>HerHeartMatters</a:t>
            </a:r>
            <a:endParaRPr lang="en-CA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C31C2-DD3F-84E9-C15B-8BF90CA7E025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35785D10-2689-C01D-C776-C5621A87F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8" name="Picture 7" descr="A black and red text&#10;&#10;AI-generated content may be incorrect.">
            <a:extLst>
              <a:ext uri="{FF2B5EF4-FFF2-40B4-BE49-F238E27FC236}">
                <a16:creationId xmlns:a16="http://schemas.microsoft.com/office/drawing/2014/main" id="{E2EEC6B5-1B7A-207D-DD32-68767CADE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139" name="Google Shape;139;p35"/>
          <p:cNvSpPr txBox="1"/>
          <p:nvPr/>
        </p:nvSpPr>
        <p:spPr>
          <a:xfrm>
            <a:off x="-90734" y="1091209"/>
            <a:ext cx="3538330" cy="315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AND VASCULAR DISEASE IN WOMEN</a:t>
            </a:r>
            <a:r>
              <a:rPr lang="en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Targeted Key Messages</a:t>
            </a:r>
            <a:endParaRPr lang="en-CA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D8A95CC0-39BC-CA3A-15B8-9985205451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404" t="24827" r="18777" b="11830"/>
          <a:stretch>
            <a:fillRect/>
          </a:stretch>
        </p:blipFill>
        <p:spPr>
          <a:xfrm>
            <a:off x="3419603" y="914314"/>
            <a:ext cx="5557519" cy="35135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9BF87F29-E68A-7C62-BCD5-553D3FEA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08DDF9-AA1F-0E36-65A6-4107ED2E3FE1}"/>
              </a:ext>
            </a:extLst>
          </p:cNvPr>
          <p:cNvSpPr/>
          <p:nvPr/>
        </p:nvSpPr>
        <p:spPr>
          <a:xfrm>
            <a:off x="0" y="0"/>
            <a:ext cx="9144000" cy="4588625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521E01-484B-6CE0-9ABC-1359F7EB84F2}"/>
              </a:ext>
            </a:extLst>
          </p:cNvPr>
          <p:cNvSpPr/>
          <p:nvPr/>
        </p:nvSpPr>
        <p:spPr>
          <a:xfrm>
            <a:off x="4571999" y="3558858"/>
            <a:ext cx="4039975" cy="830966"/>
          </a:xfrm>
          <a:prstGeom prst="roundRect">
            <a:avLst/>
          </a:prstGeom>
          <a:solidFill>
            <a:srgbClr val="B40838"/>
          </a:solidFill>
          <a:ln>
            <a:noFill/>
          </a:ln>
          <a:effectLst>
            <a:outerShdw blurRad="50800" dist="38100" dir="8100000" algn="tr" rotWithShape="0">
              <a:prstClr val="black">
                <a:alpha val="512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39;p35">
            <a:extLst>
              <a:ext uri="{FF2B5EF4-FFF2-40B4-BE49-F238E27FC236}">
                <a16:creationId xmlns:a16="http://schemas.microsoft.com/office/drawing/2014/main" id="{A2D06099-8554-EA18-70F4-E895EA505D28}"/>
              </a:ext>
            </a:extLst>
          </p:cNvPr>
          <p:cNvSpPr txBox="1"/>
          <p:nvPr/>
        </p:nvSpPr>
        <p:spPr>
          <a:xfrm>
            <a:off x="522607" y="185558"/>
            <a:ext cx="281184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800" b="1" dirty="0">
                <a:latin typeface="Dita" pitchFamily="2" charset="77"/>
              </a:rPr>
              <a:t>HEART AND VASCULAR </a:t>
            </a:r>
            <a:endParaRPr lang="en-CA" sz="1800" dirty="0">
              <a:latin typeface="Dita" pitchFamily="2" charset="77"/>
            </a:endParaRPr>
          </a:p>
          <a:p>
            <a:pPr algn="ctr"/>
            <a:r>
              <a:rPr lang="en-CA" sz="1800" b="1" dirty="0">
                <a:latin typeface="Dita" pitchFamily="2" charset="77"/>
              </a:rPr>
              <a:t>DISEASE </a:t>
            </a:r>
            <a:r>
              <a:rPr lang="en-CA" sz="1800" b="1" dirty="0">
                <a:solidFill>
                  <a:srgbClr val="B40838"/>
                </a:solidFill>
                <a:latin typeface="Dita" pitchFamily="2" charset="77"/>
              </a:rPr>
              <a:t>IS ON THE RISE</a:t>
            </a:r>
            <a:endParaRPr lang="en-CA" sz="1800" dirty="0">
              <a:solidFill>
                <a:srgbClr val="B40838"/>
              </a:solidFill>
              <a:latin typeface="Dita" pitchFamily="2" charset="77"/>
            </a:endParaRPr>
          </a:p>
        </p:txBody>
      </p:sp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76478A8F-1BE5-1CB4-EF7D-759065BA4B21}"/>
              </a:ext>
            </a:extLst>
          </p:cNvPr>
          <p:cNvSpPr txBox="1"/>
          <p:nvPr/>
        </p:nvSpPr>
        <p:spPr>
          <a:xfrm>
            <a:off x="16982" y="3732747"/>
            <a:ext cx="383214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800" dirty="0">
                <a:latin typeface="Dita" pitchFamily="2" charset="77"/>
              </a:rPr>
              <a:t>IT’S THE </a:t>
            </a:r>
            <a:r>
              <a:rPr lang="en-CA" sz="1800" b="1" dirty="0">
                <a:latin typeface="Dita" pitchFamily="2" charset="77"/>
              </a:rPr>
              <a:t>LEADING CAUSE OF DEATH </a:t>
            </a:r>
            <a:r>
              <a:rPr lang="en-CA" sz="1800" dirty="0">
                <a:latin typeface="Dita" pitchFamily="2" charset="77"/>
              </a:rPr>
              <a:t>FOR WOMEN WORLDWIDE</a:t>
            </a:r>
          </a:p>
        </p:txBody>
      </p:sp>
      <p:sp>
        <p:nvSpPr>
          <p:cNvPr id="7" name="Google Shape;139;p35">
            <a:extLst>
              <a:ext uri="{FF2B5EF4-FFF2-40B4-BE49-F238E27FC236}">
                <a16:creationId xmlns:a16="http://schemas.microsoft.com/office/drawing/2014/main" id="{342C21A0-F64E-93EA-44BB-E18970F92D6E}"/>
              </a:ext>
            </a:extLst>
          </p:cNvPr>
          <p:cNvSpPr txBox="1"/>
          <p:nvPr/>
        </p:nvSpPr>
        <p:spPr>
          <a:xfrm>
            <a:off x="4393484" y="2110100"/>
            <a:ext cx="206550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Women can be at </a:t>
            </a:r>
            <a:r>
              <a:rPr lang="en-CA" sz="1200" b="1" dirty="0"/>
              <a:t>greater risk </a:t>
            </a:r>
            <a:r>
              <a:rPr lang="en-CA" sz="1200" dirty="0"/>
              <a:t>for heart and vascular </a:t>
            </a:r>
          </a:p>
          <a:p>
            <a:pPr algn="ctr"/>
            <a:r>
              <a:rPr lang="en-CA" sz="1200" dirty="0"/>
              <a:t>disease than men.</a:t>
            </a:r>
          </a:p>
        </p:txBody>
      </p:sp>
      <p:sp>
        <p:nvSpPr>
          <p:cNvPr id="8" name="Google Shape;139;p35">
            <a:extLst>
              <a:ext uri="{FF2B5EF4-FFF2-40B4-BE49-F238E27FC236}">
                <a16:creationId xmlns:a16="http://schemas.microsoft.com/office/drawing/2014/main" id="{0AD62D4B-5DBA-A04E-88D6-A17D1EEB5B75}"/>
              </a:ext>
            </a:extLst>
          </p:cNvPr>
          <p:cNvSpPr txBox="1"/>
          <p:nvPr/>
        </p:nvSpPr>
        <p:spPr>
          <a:xfrm>
            <a:off x="6748757" y="814642"/>
            <a:ext cx="206550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Women and men can have </a:t>
            </a:r>
            <a:r>
              <a:rPr lang="en-CA" sz="1200" b="1" dirty="0"/>
              <a:t>different types </a:t>
            </a:r>
            <a:r>
              <a:rPr lang="en-CA" sz="1200" dirty="0"/>
              <a:t>of heart and vascular disease.</a:t>
            </a:r>
          </a:p>
        </p:txBody>
      </p:sp>
      <p:sp>
        <p:nvSpPr>
          <p:cNvPr id="9" name="Google Shape;139;p35">
            <a:extLst>
              <a:ext uri="{FF2B5EF4-FFF2-40B4-BE49-F238E27FC236}">
                <a16:creationId xmlns:a16="http://schemas.microsoft.com/office/drawing/2014/main" id="{8B8F4316-394F-8DEC-EF69-A6E6DD76F230}"/>
              </a:ext>
            </a:extLst>
          </p:cNvPr>
          <p:cNvSpPr txBox="1"/>
          <p:nvPr/>
        </p:nvSpPr>
        <p:spPr>
          <a:xfrm>
            <a:off x="4484926" y="814642"/>
            <a:ext cx="189807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Heart attack symptoms are </a:t>
            </a:r>
            <a:r>
              <a:rPr lang="en-CA" sz="1200" b="1" dirty="0"/>
              <a:t>not recognized </a:t>
            </a:r>
            <a:r>
              <a:rPr lang="en-CA" sz="1200" dirty="0"/>
              <a:t>in over 50% of women.</a:t>
            </a:r>
          </a:p>
        </p:txBody>
      </p:sp>
      <p:sp>
        <p:nvSpPr>
          <p:cNvPr id="10" name="Google Shape;139;p35">
            <a:extLst>
              <a:ext uri="{FF2B5EF4-FFF2-40B4-BE49-F238E27FC236}">
                <a16:creationId xmlns:a16="http://schemas.microsoft.com/office/drawing/2014/main" id="{EBDA34B2-9823-79FD-3C00-852C0A8131B0}"/>
              </a:ext>
            </a:extLst>
          </p:cNvPr>
          <p:cNvSpPr txBox="1"/>
          <p:nvPr/>
        </p:nvSpPr>
        <p:spPr>
          <a:xfrm>
            <a:off x="7015560" y="2110100"/>
            <a:ext cx="153744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There is a lot we can </a:t>
            </a:r>
            <a:r>
              <a:rPr lang="en-CA" sz="1200" b="1" dirty="0"/>
              <a:t>all</a:t>
            </a:r>
            <a:r>
              <a:rPr lang="en-CA" sz="1200" dirty="0"/>
              <a:t> do to </a:t>
            </a:r>
            <a:r>
              <a:rPr lang="en-CA" sz="1200" b="1" dirty="0"/>
              <a:t>help reduce the risk.</a:t>
            </a:r>
          </a:p>
        </p:txBody>
      </p:sp>
      <p:sp>
        <p:nvSpPr>
          <p:cNvPr id="11" name="Google Shape;139;p35">
            <a:extLst>
              <a:ext uri="{FF2B5EF4-FFF2-40B4-BE49-F238E27FC236}">
                <a16:creationId xmlns:a16="http://schemas.microsoft.com/office/drawing/2014/main" id="{F84F1945-677A-4EC6-613B-94DB7F3B1778}"/>
              </a:ext>
            </a:extLst>
          </p:cNvPr>
          <p:cNvSpPr txBox="1"/>
          <p:nvPr/>
        </p:nvSpPr>
        <p:spPr>
          <a:xfrm>
            <a:off x="4651176" y="2907016"/>
            <a:ext cx="473389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1200" dirty="0"/>
              <a:t>To take care of others, you need to first take care of yourself. </a:t>
            </a:r>
          </a:p>
          <a:p>
            <a:r>
              <a:rPr lang="en-CA" sz="1200" b="1" dirty="0"/>
              <a:t>Start the conversation with the women in your life.</a:t>
            </a:r>
          </a:p>
        </p:txBody>
      </p:sp>
      <p:sp>
        <p:nvSpPr>
          <p:cNvPr id="12" name="Google Shape;139;p35">
            <a:extLst>
              <a:ext uri="{FF2B5EF4-FFF2-40B4-BE49-F238E27FC236}">
                <a16:creationId xmlns:a16="http://schemas.microsoft.com/office/drawing/2014/main" id="{F03AF4FA-F14D-1773-E2BB-6E5AD0ED8152}"/>
              </a:ext>
            </a:extLst>
          </p:cNvPr>
          <p:cNvSpPr txBox="1"/>
          <p:nvPr/>
        </p:nvSpPr>
        <p:spPr>
          <a:xfrm>
            <a:off x="5599252" y="3635802"/>
            <a:ext cx="295519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Questions? Visit </a:t>
            </a:r>
            <a:r>
              <a:rPr lang="en-CA" sz="1600" b="1" dirty="0" err="1">
                <a:solidFill>
                  <a:schemeClr val="bg1"/>
                </a:solidFill>
              </a:rPr>
              <a:t>CWHHA.ca</a:t>
            </a: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dirty="0">
                <a:solidFill>
                  <a:schemeClr val="bg1"/>
                </a:solidFill>
              </a:rPr>
              <a:t>or your healthcare provider.</a:t>
            </a:r>
          </a:p>
        </p:txBody>
      </p:sp>
      <p:pic>
        <p:nvPicPr>
          <p:cNvPr id="14" name="Picture 13" descr="A symbol of two people&#10;&#10;AI-generated content may be incorrect.">
            <a:extLst>
              <a:ext uri="{FF2B5EF4-FFF2-40B4-BE49-F238E27FC236}">
                <a16:creationId xmlns:a16="http://schemas.microsoft.com/office/drawing/2014/main" id="{17B47B4E-94A0-4067-AC12-8A5AE6BBC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415" y="1553275"/>
            <a:ext cx="533236" cy="578942"/>
          </a:xfrm>
          <a:prstGeom prst="rect">
            <a:avLst/>
          </a:prstGeom>
        </p:spPr>
      </p:pic>
      <p:pic>
        <p:nvPicPr>
          <p:cNvPr id="16" name="Picture 15" descr="A heart with lines in the middle&#10;&#10;AI-generated content may be incorrect.">
            <a:extLst>
              <a:ext uri="{FF2B5EF4-FFF2-40B4-BE49-F238E27FC236}">
                <a16:creationId xmlns:a16="http://schemas.microsoft.com/office/drawing/2014/main" id="{A56342BF-60DB-49E0-4219-DAA101F72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117" y="331980"/>
            <a:ext cx="616546" cy="580279"/>
          </a:xfrm>
          <a:prstGeom prst="rect">
            <a:avLst/>
          </a:prstGeom>
        </p:spPr>
      </p:pic>
      <p:pic>
        <p:nvPicPr>
          <p:cNvPr id="18" name="Picture 17" descr="A magnifying glass with a person's head&#10;&#10;AI-generated content may be incorrect.">
            <a:extLst>
              <a:ext uri="{FF2B5EF4-FFF2-40B4-BE49-F238E27FC236}">
                <a16:creationId xmlns:a16="http://schemas.microsoft.com/office/drawing/2014/main" id="{85FD84EB-8F21-0C97-BC91-45CE2A6D6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183" y="331980"/>
            <a:ext cx="585348" cy="501727"/>
          </a:xfrm>
          <a:prstGeom prst="rect">
            <a:avLst/>
          </a:prstGeom>
        </p:spPr>
      </p:pic>
      <p:pic>
        <p:nvPicPr>
          <p:cNvPr id="20" name="Picture 19" descr="A person running on a treadmill&#10;&#10;AI-generated content may be incorrect.">
            <a:extLst>
              <a:ext uri="{FF2B5EF4-FFF2-40B4-BE49-F238E27FC236}">
                <a16:creationId xmlns:a16="http://schemas.microsoft.com/office/drawing/2014/main" id="{D9698019-185F-17FE-E675-EEB4D23C1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720" y="1630489"/>
            <a:ext cx="547340" cy="501728"/>
          </a:xfrm>
          <a:prstGeom prst="rect">
            <a:avLst/>
          </a:prstGeom>
        </p:spPr>
      </p:pic>
      <p:pic>
        <p:nvPicPr>
          <p:cNvPr id="22" name="Picture 21" descr="A blue and pink speech bubbles&#10;&#10;AI-generated content may be incorrect.">
            <a:extLst>
              <a:ext uri="{FF2B5EF4-FFF2-40B4-BE49-F238E27FC236}">
                <a16:creationId xmlns:a16="http://schemas.microsoft.com/office/drawing/2014/main" id="{B302D5E0-030B-9849-F7B4-29D3ACB13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159" y="2984849"/>
            <a:ext cx="586017" cy="442083"/>
          </a:xfrm>
          <a:prstGeom prst="rect">
            <a:avLst/>
          </a:prstGeom>
        </p:spPr>
      </p:pic>
      <p:pic>
        <p:nvPicPr>
          <p:cNvPr id="24" name="Picture 23" descr="A black question mark in a white circle&#10;&#10;AI-generated content may be incorrect.">
            <a:extLst>
              <a:ext uri="{FF2B5EF4-FFF2-40B4-BE49-F238E27FC236}">
                <a16:creationId xmlns:a16="http://schemas.microsoft.com/office/drawing/2014/main" id="{3217DFDE-8C18-E46B-C196-87264EE18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731" y="3686378"/>
            <a:ext cx="590202" cy="6098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C74F58-E6F2-3042-31AE-34AAD2837A89}"/>
              </a:ext>
            </a:extLst>
          </p:cNvPr>
          <p:cNvCxnSpPr/>
          <p:nvPr/>
        </p:nvCxnSpPr>
        <p:spPr>
          <a:xfrm>
            <a:off x="3940233" y="331980"/>
            <a:ext cx="0" cy="39809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group of hands making a heart shape&#10;&#10;AI-generated content may be incorrect.">
            <a:extLst>
              <a:ext uri="{FF2B5EF4-FFF2-40B4-BE49-F238E27FC236}">
                <a16:creationId xmlns:a16="http://schemas.microsoft.com/office/drawing/2014/main" id="{E5A52B4E-B798-CC62-91AE-55514BC2F7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514178"/>
            <a:ext cx="3893928" cy="3149272"/>
          </a:xfrm>
          <a:prstGeom prst="rect">
            <a:avLst/>
          </a:prstGeom>
        </p:spPr>
      </p:pic>
      <p:pic>
        <p:nvPicPr>
          <p:cNvPr id="31" name="Picture 30" descr="A black and red text&#10;&#10;AI-generated content may be incorrect.">
            <a:extLst>
              <a:ext uri="{FF2B5EF4-FFF2-40B4-BE49-F238E27FC236}">
                <a16:creationId xmlns:a16="http://schemas.microsoft.com/office/drawing/2014/main" id="{195F2CE1-C0BF-F9AF-5EAB-C3ECB43219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1032" y="4665337"/>
            <a:ext cx="1829262" cy="423779"/>
          </a:xfrm>
          <a:prstGeom prst="rect">
            <a:avLst/>
          </a:prstGeom>
        </p:spPr>
      </p:pic>
      <p:sp>
        <p:nvSpPr>
          <p:cNvPr id="2" name="Google Shape;139;p35">
            <a:extLst>
              <a:ext uri="{FF2B5EF4-FFF2-40B4-BE49-F238E27FC236}">
                <a16:creationId xmlns:a16="http://schemas.microsoft.com/office/drawing/2014/main" id="{13B263AA-7BAA-D463-D035-489A03287595}"/>
              </a:ext>
            </a:extLst>
          </p:cNvPr>
          <p:cNvSpPr txBox="1"/>
          <p:nvPr/>
        </p:nvSpPr>
        <p:spPr>
          <a:xfrm>
            <a:off x="1975231" y="4664564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b="1" dirty="0">
                <a:solidFill>
                  <a:srgbClr val="6A4B77"/>
                </a:solidFill>
              </a:rPr>
              <a:t>Supported by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004CA5-EB20-5B4B-F273-FAB57699E6D5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Google Shape;177;p37"/>
          <p:cNvSpPr txBox="1"/>
          <p:nvPr/>
        </p:nvSpPr>
        <p:spPr>
          <a:xfrm>
            <a:off x="4549798" y="855003"/>
            <a:ext cx="418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VITAL STATISTICS FROM THE 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WORLD HEALTH ORGANIZATION MORTALITY DATA</a:t>
            </a:r>
            <a:endParaRPr sz="1100" b="1" i="0" u="none" strike="noStrike" cap="none" dirty="0">
              <a:solidFill>
                <a:srgbClr val="B40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7"/>
          <p:cNvSpPr txBox="1"/>
          <p:nvPr/>
        </p:nvSpPr>
        <p:spPr>
          <a:xfrm>
            <a:off x="414674" y="1260608"/>
            <a:ext cx="2872673" cy="1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CA" sz="2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Heart and vascular </a:t>
            </a:r>
            <a:r>
              <a:rPr lang="en" sz="2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is on the rise and is the </a:t>
            </a:r>
            <a:r>
              <a:rPr lang="en" sz="2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leading cause of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death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for women worldwide. </a:t>
            </a:r>
            <a:endParaRPr sz="2400" b="0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1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4449769" y="4810506"/>
            <a:ext cx="4572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Lopez et al. Int J Epidemiol, 2019, 1815-1823.</a:t>
            </a: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 txBox="1"/>
          <p:nvPr/>
        </p:nvSpPr>
        <p:spPr>
          <a:xfrm rot="16200000">
            <a:off x="2912348" y="2365966"/>
            <a:ext cx="237186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CHANGE IN AGE-STANDARDIZED DEATH RATES</a:t>
            </a:r>
            <a:endParaRPr dirty="0"/>
          </a:p>
        </p:txBody>
      </p:sp>
      <p:sp>
        <p:nvSpPr>
          <p:cNvPr id="192" name="Google Shape;192;p37"/>
          <p:cNvSpPr/>
          <p:nvPr/>
        </p:nvSpPr>
        <p:spPr>
          <a:xfrm>
            <a:off x="280091" y="3347064"/>
            <a:ext cx="3141841" cy="956786"/>
          </a:xfrm>
          <a:prstGeom prst="roundRect">
            <a:avLst>
              <a:gd name="adj" fmla="val 50000"/>
            </a:avLst>
          </a:prstGeom>
          <a:solidFill>
            <a:srgbClr val="B40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A2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389498" y="3465005"/>
            <a:ext cx="732432" cy="7324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7"/>
          <p:cNvSpPr txBox="1"/>
          <p:nvPr/>
        </p:nvSpPr>
        <p:spPr>
          <a:xfrm>
            <a:off x="1174180" y="3392010"/>
            <a:ext cx="237928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CA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CWHHA</a:t>
            </a:r>
            <a:r>
              <a:rPr lang="en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.ca or your healthcare provider.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3">
            <a:alphaModFix/>
          </a:blip>
          <a:srcRect r="76067" b="10819"/>
          <a:stretch/>
        </p:blipFill>
        <p:spPr>
          <a:xfrm>
            <a:off x="512811" y="3602467"/>
            <a:ext cx="547866" cy="47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17149F61-7A66-9BC6-980B-0D1B296D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3" name="Picture 2" descr="A black and red text&#10;&#10;AI-generated content may be incorrect.">
            <a:extLst>
              <a:ext uri="{FF2B5EF4-FFF2-40B4-BE49-F238E27FC236}">
                <a16:creationId xmlns:a16="http://schemas.microsoft.com/office/drawing/2014/main" id="{63955C35-0AD2-EFC4-BDEC-DB6F868C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8B948BC-FB49-AA45-43F1-2F876525E0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92" t="7608"/>
          <a:stretch>
            <a:fillRect/>
          </a:stretch>
        </p:blipFill>
        <p:spPr>
          <a:xfrm>
            <a:off x="4343027" y="1255692"/>
            <a:ext cx="4492623" cy="3260126"/>
          </a:xfrm>
          <a:prstGeom prst="rect">
            <a:avLst/>
          </a:prstGeom>
        </p:spPr>
      </p:pic>
      <p:sp>
        <p:nvSpPr>
          <p:cNvPr id="4" name="Google Shape;139;p35">
            <a:extLst>
              <a:ext uri="{FF2B5EF4-FFF2-40B4-BE49-F238E27FC236}">
                <a16:creationId xmlns:a16="http://schemas.microsoft.com/office/drawing/2014/main" id="{A74FA7E7-6FB7-FC3F-5B2B-B03983D88BD2}"/>
              </a:ext>
            </a:extLst>
          </p:cNvPr>
          <p:cNvSpPr txBox="1"/>
          <p:nvPr/>
        </p:nvSpPr>
        <p:spPr>
          <a:xfrm>
            <a:off x="1975231" y="4664564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b="1" dirty="0">
                <a:solidFill>
                  <a:srgbClr val="6A4B77"/>
                </a:solidFill>
              </a:rPr>
              <a:t>Supported 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D88163-FDAB-7414-86BA-719C7D5C4E02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85;p37">
            <a:extLst>
              <a:ext uri="{FF2B5EF4-FFF2-40B4-BE49-F238E27FC236}">
                <a16:creationId xmlns:a16="http://schemas.microsoft.com/office/drawing/2014/main" id="{6DB9D3BE-3D45-0124-942B-0D38A25C2C27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2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84178370-E2E8-62CF-8B8F-322EC8BAC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16" name="Picture 15" descr="A black and red text&#10;&#10;AI-generated content may be incorrect.">
            <a:extLst>
              <a:ext uri="{FF2B5EF4-FFF2-40B4-BE49-F238E27FC236}">
                <a16:creationId xmlns:a16="http://schemas.microsoft.com/office/drawing/2014/main" id="{37D9D865-300F-F853-9DF3-854C1DC07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206" name="Google Shape;206;p38"/>
          <p:cNvSpPr txBox="1"/>
          <p:nvPr/>
        </p:nvSpPr>
        <p:spPr>
          <a:xfrm>
            <a:off x="6325511" y="1095732"/>
            <a:ext cx="266805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16B1A9"/>
                </a:solidFill>
                <a:latin typeface="Arial"/>
                <a:ea typeface="Arial"/>
                <a:cs typeface="Arial"/>
                <a:sym typeface="Arial"/>
              </a:rPr>
              <a:t>SYMPTOMS OF HEART ATTACK </a:t>
            </a:r>
            <a:r>
              <a:rPr lang="en" sz="12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MOST OFTEN REPORTED BY WOMEN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6294605" y="3247770"/>
            <a:ext cx="264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en" sz="1200" b="1" i="0" u="none" strike="noStrike" cap="none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 ACCOMPANYING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" sz="1200" b="1" i="0" u="none" strike="noStrike" cap="none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 ASSOCIATED SYMPTOMS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6325512" y="3623832"/>
            <a:ext cx="251134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Unusual weakness or fatigue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Back, shoulder, or right arm pain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Sleep disturbance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Dizziness or light-headedness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Fast or irregular heartbeat</a:t>
            </a:r>
            <a:endParaRPr/>
          </a:p>
        </p:txBody>
      </p:sp>
      <p:sp>
        <p:nvSpPr>
          <p:cNvPr id="210" name="Google Shape;210;p38"/>
          <p:cNvSpPr txBox="1"/>
          <p:nvPr/>
        </p:nvSpPr>
        <p:spPr>
          <a:xfrm>
            <a:off x="6327398" y="1669074"/>
            <a:ext cx="26439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Chest pain or discomfort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      (e.g., pressure, </a:t>
            </a:r>
            <a:r>
              <a:rPr lang="en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tightness, </a:t>
            </a: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or burning)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Pain spreading from the chest or neck, jaw, arm and/or back, stomach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Abnormal excessive sweating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Shortness of breath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Stomach pain or discomfort, or </a:t>
            </a:r>
            <a:r>
              <a:rPr lang="en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feelings of nausea or indigestion</a:t>
            </a:r>
            <a:endParaRPr dirty="0"/>
          </a:p>
        </p:txBody>
      </p:sp>
      <p:cxnSp>
        <p:nvCxnSpPr>
          <p:cNvPr id="211" name="Google Shape;211;p38"/>
          <p:cNvCxnSpPr/>
          <p:nvPr/>
        </p:nvCxnSpPr>
        <p:spPr>
          <a:xfrm>
            <a:off x="6347971" y="3198586"/>
            <a:ext cx="259053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199652" y="844248"/>
            <a:ext cx="4070062" cy="150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 dirty="0">
                <a:solidFill>
                  <a:schemeClr val="tx1"/>
                </a:solidFill>
              </a:rPr>
              <a:t>Heart attack symptoms are </a:t>
            </a:r>
            <a:r>
              <a:rPr lang="en" sz="2800" b="1" dirty="0">
                <a:solidFill>
                  <a:srgbClr val="B40838"/>
                </a:solidFill>
              </a:rPr>
              <a:t>not recognized</a:t>
            </a:r>
            <a:r>
              <a:rPr lang="en" sz="2800" dirty="0">
                <a:solidFill>
                  <a:srgbClr val="B40838"/>
                </a:solidFill>
              </a:rPr>
              <a:t> </a:t>
            </a:r>
            <a:r>
              <a:rPr lang="en" sz="2800" dirty="0">
                <a:solidFill>
                  <a:schemeClr val="tx1"/>
                </a:solidFill>
              </a:rPr>
              <a:t>in over </a:t>
            </a:r>
            <a:r>
              <a:rPr lang="en" sz="2800" b="1" dirty="0">
                <a:solidFill>
                  <a:srgbClr val="B40838"/>
                </a:solidFill>
              </a:rPr>
              <a:t>50% </a:t>
            </a:r>
            <a:r>
              <a:rPr lang="en" sz="2800" dirty="0">
                <a:solidFill>
                  <a:schemeClr val="tx1"/>
                </a:solidFill>
              </a:rPr>
              <a:t>of women.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16" name="Google Shape;216;p38"/>
          <p:cNvSpPr/>
          <p:nvPr/>
        </p:nvSpPr>
        <p:spPr>
          <a:xfrm>
            <a:off x="212540" y="2475271"/>
            <a:ext cx="3541500" cy="818100"/>
          </a:xfrm>
          <a:prstGeom prst="roundRect">
            <a:avLst>
              <a:gd name="adj" fmla="val 50000"/>
            </a:avLst>
          </a:prstGeom>
          <a:solidFill>
            <a:srgbClr val="6A4B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1069844" y="2638536"/>
            <a:ext cx="252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 are more likely to present with </a:t>
            </a:r>
            <a:r>
              <a:rPr lang="en" sz="12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or more</a:t>
            </a:r>
            <a:r>
              <a:rPr lang="en" sz="1200" b="1" i="0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symptoms in addition to chest pain.</a:t>
            </a:r>
            <a:endParaRPr dirty="0"/>
          </a:p>
        </p:txBody>
      </p:sp>
      <p:sp>
        <p:nvSpPr>
          <p:cNvPr id="218" name="Google Shape;218;p38"/>
          <p:cNvSpPr/>
          <p:nvPr/>
        </p:nvSpPr>
        <p:spPr>
          <a:xfrm>
            <a:off x="321947" y="2581684"/>
            <a:ext cx="605200" cy="60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355307" y="2537074"/>
            <a:ext cx="779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6A4B7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227974" y="3479974"/>
            <a:ext cx="3541453" cy="818026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1069844" y="3639837"/>
            <a:ext cx="2329679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think someone is having a heart attack, </a:t>
            </a:r>
            <a:r>
              <a:rPr lang="en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seek immediate medical attention. </a:t>
            </a:r>
            <a:endParaRPr/>
          </a:p>
        </p:txBody>
      </p:sp>
      <p:sp>
        <p:nvSpPr>
          <p:cNvPr id="222" name="Google Shape;222;p38"/>
          <p:cNvSpPr/>
          <p:nvPr/>
        </p:nvSpPr>
        <p:spPr>
          <a:xfrm>
            <a:off x="321947" y="3590451"/>
            <a:ext cx="605200" cy="60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025" y="3760464"/>
            <a:ext cx="336559" cy="33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90;p37">
            <a:extLst>
              <a:ext uri="{FF2B5EF4-FFF2-40B4-BE49-F238E27FC236}">
                <a16:creationId xmlns:a16="http://schemas.microsoft.com/office/drawing/2014/main" id="{01ADC88F-B2A9-F997-6AC4-F51530837411}"/>
              </a:ext>
            </a:extLst>
          </p:cNvPr>
          <p:cNvSpPr txBox="1"/>
          <p:nvPr/>
        </p:nvSpPr>
        <p:spPr>
          <a:xfrm>
            <a:off x="4449769" y="4810506"/>
            <a:ext cx="45720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Lichtman JH, et al. Circulation. 2018;137:781–790</a:t>
            </a:r>
          </a:p>
        </p:txBody>
      </p:sp>
      <p:pic>
        <p:nvPicPr>
          <p:cNvPr id="20" name="Picture 19" descr="A person wearing purple pants&#10;&#10;AI-generated content may be incorrect.">
            <a:extLst>
              <a:ext uri="{FF2B5EF4-FFF2-40B4-BE49-F238E27FC236}">
                <a16:creationId xmlns:a16="http://schemas.microsoft.com/office/drawing/2014/main" id="{BCFAD416-C29F-E233-52AB-BCF73F3380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0608"/>
          <a:stretch>
            <a:fillRect/>
          </a:stretch>
        </p:blipFill>
        <p:spPr>
          <a:xfrm>
            <a:off x="3810303" y="892454"/>
            <a:ext cx="2106113" cy="3696171"/>
          </a:xfrm>
          <a:prstGeom prst="rect">
            <a:avLst/>
          </a:prstGeom>
        </p:spPr>
      </p:pic>
      <p:sp>
        <p:nvSpPr>
          <p:cNvPr id="12" name="Google Shape;231;p38">
            <a:extLst>
              <a:ext uri="{FF2B5EF4-FFF2-40B4-BE49-F238E27FC236}">
                <a16:creationId xmlns:a16="http://schemas.microsoft.com/office/drawing/2014/main" id="{1E77B5A4-4193-08B2-1FB5-2996AF513207}"/>
              </a:ext>
            </a:extLst>
          </p:cNvPr>
          <p:cNvSpPr/>
          <p:nvPr/>
        </p:nvSpPr>
        <p:spPr>
          <a:xfrm>
            <a:off x="4529954" y="1118118"/>
            <a:ext cx="386504" cy="386504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31;p38">
            <a:extLst>
              <a:ext uri="{FF2B5EF4-FFF2-40B4-BE49-F238E27FC236}">
                <a16:creationId xmlns:a16="http://schemas.microsoft.com/office/drawing/2014/main" id="{649CCE65-6B08-72EC-D058-11B0A0BDCE6A}"/>
              </a:ext>
            </a:extLst>
          </p:cNvPr>
          <p:cNvSpPr/>
          <p:nvPr/>
        </p:nvSpPr>
        <p:spPr>
          <a:xfrm>
            <a:off x="5980982" y="3340529"/>
            <a:ext cx="386504" cy="386505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31;p38">
            <a:extLst>
              <a:ext uri="{FF2B5EF4-FFF2-40B4-BE49-F238E27FC236}">
                <a16:creationId xmlns:a16="http://schemas.microsoft.com/office/drawing/2014/main" id="{13368493-3096-5187-B21A-38DCB566267A}"/>
              </a:ext>
            </a:extLst>
          </p:cNvPr>
          <p:cNvSpPr/>
          <p:nvPr/>
        </p:nvSpPr>
        <p:spPr>
          <a:xfrm>
            <a:off x="3996862" y="2604400"/>
            <a:ext cx="386505" cy="386504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38">
            <a:extLst>
              <a:ext uri="{FF2B5EF4-FFF2-40B4-BE49-F238E27FC236}">
                <a16:creationId xmlns:a16="http://schemas.microsoft.com/office/drawing/2014/main" id="{7458B205-AA70-21CD-D25E-7B9D6DAC01C0}"/>
              </a:ext>
            </a:extLst>
          </p:cNvPr>
          <p:cNvSpPr/>
          <p:nvPr/>
        </p:nvSpPr>
        <p:spPr>
          <a:xfrm>
            <a:off x="4854759" y="2649973"/>
            <a:ext cx="386504" cy="386505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31;p38">
            <a:extLst>
              <a:ext uri="{FF2B5EF4-FFF2-40B4-BE49-F238E27FC236}">
                <a16:creationId xmlns:a16="http://schemas.microsoft.com/office/drawing/2014/main" id="{45AD7C41-7AC0-F0F2-6108-8CC5F1E0DFF1}"/>
              </a:ext>
            </a:extLst>
          </p:cNvPr>
          <p:cNvSpPr/>
          <p:nvPr/>
        </p:nvSpPr>
        <p:spPr>
          <a:xfrm>
            <a:off x="4682354" y="1270518"/>
            <a:ext cx="386504" cy="386504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1;p38">
            <a:extLst>
              <a:ext uri="{FF2B5EF4-FFF2-40B4-BE49-F238E27FC236}">
                <a16:creationId xmlns:a16="http://schemas.microsoft.com/office/drawing/2014/main" id="{D89BEA9A-199F-5EBD-1454-3D48D2E29614}"/>
              </a:ext>
            </a:extLst>
          </p:cNvPr>
          <p:cNvSpPr/>
          <p:nvPr/>
        </p:nvSpPr>
        <p:spPr>
          <a:xfrm>
            <a:off x="4705485" y="3108648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31;p38">
            <a:extLst>
              <a:ext uri="{FF2B5EF4-FFF2-40B4-BE49-F238E27FC236}">
                <a16:creationId xmlns:a16="http://schemas.microsoft.com/office/drawing/2014/main" id="{89EFF026-8584-1F42-91D4-DD232880D97D}"/>
              </a:ext>
            </a:extLst>
          </p:cNvPr>
          <p:cNvSpPr/>
          <p:nvPr/>
        </p:nvSpPr>
        <p:spPr>
          <a:xfrm>
            <a:off x="5986146" y="1220755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1;p38">
            <a:extLst>
              <a:ext uri="{FF2B5EF4-FFF2-40B4-BE49-F238E27FC236}">
                <a16:creationId xmlns:a16="http://schemas.microsoft.com/office/drawing/2014/main" id="{B3D0F78D-6546-6991-D859-EFF2071248B2}"/>
              </a:ext>
            </a:extLst>
          </p:cNvPr>
          <p:cNvSpPr/>
          <p:nvPr/>
        </p:nvSpPr>
        <p:spPr>
          <a:xfrm>
            <a:off x="4627536" y="2457961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31;p38">
            <a:extLst>
              <a:ext uri="{FF2B5EF4-FFF2-40B4-BE49-F238E27FC236}">
                <a16:creationId xmlns:a16="http://schemas.microsoft.com/office/drawing/2014/main" id="{E7ED6401-C74A-EC70-B137-2AF12958B137}"/>
              </a:ext>
            </a:extLst>
          </p:cNvPr>
          <p:cNvSpPr/>
          <p:nvPr/>
        </p:nvSpPr>
        <p:spPr>
          <a:xfrm>
            <a:off x="4306219" y="2064610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31;p38">
            <a:extLst>
              <a:ext uri="{FF2B5EF4-FFF2-40B4-BE49-F238E27FC236}">
                <a16:creationId xmlns:a16="http://schemas.microsoft.com/office/drawing/2014/main" id="{252E2A01-AEA1-1AD2-C35F-A55FD505858B}"/>
              </a:ext>
            </a:extLst>
          </p:cNvPr>
          <p:cNvSpPr/>
          <p:nvPr/>
        </p:nvSpPr>
        <p:spPr>
          <a:xfrm>
            <a:off x="4777857" y="1655392"/>
            <a:ext cx="273167" cy="273168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9;p35">
            <a:extLst>
              <a:ext uri="{FF2B5EF4-FFF2-40B4-BE49-F238E27FC236}">
                <a16:creationId xmlns:a16="http://schemas.microsoft.com/office/drawing/2014/main" id="{DF6E4B85-CBBB-D524-B895-4712A360A6FC}"/>
              </a:ext>
            </a:extLst>
          </p:cNvPr>
          <p:cNvSpPr txBox="1"/>
          <p:nvPr/>
        </p:nvSpPr>
        <p:spPr>
          <a:xfrm>
            <a:off x="1975231" y="4664564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b="1" dirty="0">
                <a:solidFill>
                  <a:srgbClr val="6A4B77"/>
                </a:solidFill>
              </a:rPr>
              <a:t>Supported by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>
          <a:extLst>
            <a:ext uri="{FF2B5EF4-FFF2-40B4-BE49-F238E27FC236}">
              <a16:creationId xmlns:a16="http://schemas.microsoft.com/office/drawing/2014/main" id="{3C9717CF-FA19-9543-92DD-02F34581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CE0BE2-CDC2-CAA2-0DA2-0EDAE115AB68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85;p37">
            <a:extLst>
              <a:ext uri="{FF2B5EF4-FFF2-40B4-BE49-F238E27FC236}">
                <a16:creationId xmlns:a16="http://schemas.microsoft.com/office/drawing/2014/main" id="{A239B186-FBB5-7476-F069-A4E5752FF035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3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A9EF30E2-97F8-F9C5-1346-067D2D16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11" name="Picture 10" descr="A black and red text&#10;&#10;AI-generated content may be incorrect.">
            <a:extLst>
              <a:ext uri="{FF2B5EF4-FFF2-40B4-BE49-F238E27FC236}">
                <a16:creationId xmlns:a16="http://schemas.microsoft.com/office/drawing/2014/main" id="{904A0E0D-7884-DFE6-4644-B3BD2A8E7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242" name="Google Shape;242;p39">
            <a:extLst>
              <a:ext uri="{FF2B5EF4-FFF2-40B4-BE49-F238E27FC236}">
                <a16:creationId xmlns:a16="http://schemas.microsoft.com/office/drawing/2014/main" id="{A344787A-86A2-9929-58BF-309AE4CE918E}"/>
              </a:ext>
            </a:extLst>
          </p:cNvPr>
          <p:cNvSpPr/>
          <p:nvPr/>
        </p:nvSpPr>
        <p:spPr>
          <a:xfrm rot="10800000">
            <a:off x="7073400" y="747306"/>
            <a:ext cx="2070600" cy="1435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6A4B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>
            <a:extLst>
              <a:ext uri="{FF2B5EF4-FFF2-40B4-BE49-F238E27FC236}">
                <a16:creationId xmlns:a16="http://schemas.microsoft.com/office/drawing/2014/main" id="{5047DB32-D746-7379-87C1-7B35C56CBF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0731" y="866126"/>
            <a:ext cx="2088900" cy="3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solidFill>
                  <a:srgbClr val="0C0C0C"/>
                </a:solidFill>
              </a:rPr>
              <a:t>Causes of heart and vascular disease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b="1" dirty="0">
                <a:solidFill>
                  <a:srgbClr val="B40838"/>
                </a:solidFill>
              </a:rPr>
              <a:t>can be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b="1" dirty="0">
                <a:solidFill>
                  <a:srgbClr val="B40838"/>
                </a:solidFill>
              </a:rPr>
              <a:t>different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solidFill>
                  <a:srgbClr val="0C0C0C"/>
                </a:solidFill>
              </a:rPr>
              <a:t>for women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solidFill>
                  <a:srgbClr val="0C0C0C"/>
                </a:solidFill>
              </a:rPr>
              <a:t>than men.</a:t>
            </a:r>
            <a:endParaRPr sz="2800" dirty="0"/>
          </a:p>
        </p:txBody>
      </p:sp>
      <p:sp>
        <p:nvSpPr>
          <p:cNvPr id="248" name="Google Shape;248;p39">
            <a:extLst>
              <a:ext uri="{FF2B5EF4-FFF2-40B4-BE49-F238E27FC236}">
                <a16:creationId xmlns:a16="http://schemas.microsoft.com/office/drawing/2014/main" id="{09D28A0D-E18F-F00D-BAC9-E855249B3E5D}"/>
              </a:ext>
            </a:extLst>
          </p:cNvPr>
          <p:cNvSpPr txBox="1"/>
          <p:nvPr/>
        </p:nvSpPr>
        <p:spPr>
          <a:xfrm>
            <a:off x="2890470" y="1361765"/>
            <a:ext cx="60459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Common causes of heart and vascular disease: </a:t>
            </a:r>
            <a:endParaRPr sz="1400" b="1" i="0" u="none" strike="noStrike" cap="none" dirty="0">
              <a:solidFill>
                <a:srgbClr val="B40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artery disease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Valvular heart disease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 (irregular heart beat)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Women are more likely than men to have: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Spontaneous coronary artery dissection (SCAD)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vasospasm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Microvascular dysfunction (small-vessel disease)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Takotsubo (stress-induced) cardiomyopathy (disease of the heart muscle)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Peripartum cardiomyopathy (weakened heart during or after pregnancy)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9">
            <a:extLst>
              <a:ext uri="{FF2B5EF4-FFF2-40B4-BE49-F238E27FC236}">
                <a16:creationId xmlns:a16="http://schemas.microsoft.com/office/drawing/2014/main" id="{C9D34AA2-EA30-A029-5490-EC8936C2748E}"/>
              </a:ext>
            </a:extLst>
          </p:cNvPr>
          <p:cNvSpPr/>
          <p:nvPr/>
        </p:nvSpPr>
        <p:spPr>
          <a:xfrm>
            <a:off x="7174780" y="860251"/>
            <a:ext cx="1898100" cy="11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health providers may be less aware of the differences between women and men.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6;p39">
            <a:extLst>
              <a:ext uri="{FF2B5EF4-FFF2-40B4-BE49-F238E27FC236}">
                <a16:creationId xmlns:a16="http://schemas.microsoft.com/office/drawing/2014/main" id="{0F27BACB-2676-2AD6-0277-1FE559472A78}"/>
              </a:ext>
            </a:extLst>
          </p:cNvPr>
          <p:cNvSpPr/>
          <p:nvPr/>
        </p:nvSpPr>
        <p:spPr>
          <a:xfrm rot="-5400000">
            <a:off x="7560821" y="2819612"/>
            <a:ext cx="388200" cy="27781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40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7;p39">
            <a:extLst>
              <a:ext uri="{FF2B5EF4-FFF2-40B4-BE49-F238E27FC236}">
                <a16:creationId xmlns:a16="http://schemas.microsoft.com/office/drawing/2014/main" id="{0E183E78-7CC8-4EDB-5652-2A2E2FD169FA}"/>
              </a:ext>
            </a:extLst>
          </p:cNvPr>
          <p:cNvSpPr txBox="1"/>
          <p:nvPr/>
        </p:nvSpPr>
        <p:spPr>
          <a:xfrm>
            <a:off x="5627924" y="4002595"/>
            <a:ext cx="33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CWHHA.ca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0;p37">
            <a:extLst>
              <a:ext uri="{FF2B5EF4-FFF2-40B4-BE49-F238E27FC236}">
                <a16:creationId xmlns:a16="http://schemas.microsoft.com/office/drawing/2014/main" id="{1AF1D725-1F73-DB8A-8793-526909C7F6A8}"/>
              </a:ext>
            </a:extLst>
          </p:cNvPr>
          <p:cNvSpPr txBox="1"/>
          <p:nvPr/>
        </p:nvSpPr>
        <p:spPr>
          <a:xfrm>
            <a:off x="4449769" y="4810506"/>
            <a:ext cx="45720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Norris CM, et al. J Am Heart Assoc 2020 Feb 16; 9(4): e015634.</a:t>
            </a:r>
          </a:p>
        </p:txBody>
      </p:sp>
      <p:pic>
        <p:nvPicPr>
          <p:cNvPr id="26" name="Picture 25" descr="A silhouette of a person in a scrubs&#10;&#10;AI-generated content may be incorrect.">
            <a:extLst>
              <a:ext uri="{FF2B5EF4-FFF2-40B4-BE49-F238E27FC236}">
                <a16:creationId xmlns:a16="http://schemas.microsoft.com/office/drawing/2014/main" id="{FB6FEB7C-54B9-F3E3-F2CE-A54762867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92" y="1002347"/>
            <a:ext cx="3275027" cy="3275027"/>
          </a:xfrm>
          <a:prstGeom prst="rect">
            <a:avLst/>
          </a:prstGeom>
        </p:spPr>
      </p:pic>
      <p:sp>
        <p:nvSpPr>
          <p:cNvPr id="3" name="Google Shape;139;p35">
            <a:extLst>
              <a:ext uri="{FF2B5EF4-FFF2-40B4-BE49-F238E27FC236}">
                <a16:creationId xmlns:a16="http://schemas.microsoft.com/office/drawing/2014/main" id="{6A5CDDAB-5006-CDAD-6F4F-4B2C2EE4FEC4}"/>
              </a:ext>
            </a:extLst>
          </p:cNvPr>
          <p:cNvSpPr txBox="1"/>
          <p:nvPr/>
        </p:nvSpPr>
        <p:spPr>
          <a:xfrm>
            <a:off x="1975231" y="4664564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b="1" dirty="0">
                <a:solidFill>
                  <a:srgbClr val="6A4B77"/>
                </a:solidFill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120396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A27700-2A53-85D4-0D21-CB5B5A49F0A2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110348" y="877554"/>
            <a:ext cx="2401568" cy="357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tx1"/>
                </a:solidFill>
              </a:rPr>
              <a:t>Women can be at </a:t>
            </a:r>
            <a:r>
              <a:rPr lang="en" sz="2800" b="1" dirty="0">
                <a:solidFill>
                  <a:srgbClr val="B40838"/>
                </a:solidFill>
              </a:rPr>
              <a:t>greater        risk</a:t>
            </a:r>
            <a:r>
              <a:rPr lang="en" sz="2800" dirty="0"/>
              <a:t> </a:t>
            </a:r>
            <a:r>
              <a:rPr lang="en" sz="2800" dirty="0">
                <a:solidFill>
                  <a:srgbClr val="0C0C0C"/>
                </a:solidFill>
              </a:rPr>
              <a:t>for </a:t>
            </a:r>
            <a:r>
              <a:rPr lang="en-CA" sz="2800" dirty="0">
                <a:solidFill>
                  <a:srgbClr val="0C0C0C"/>
                </a:solidFill>
              </a:rPr>
              <a:t>heart and vascular </a:t>
            </a:r>
            <a:r>
              <a:rPr lang="en" sz="2800" dirty="0">
                <a:solidFill>
                  <a:srgbClr val="0C0C0C"/>
                </a:solidFill>
              </a:rPr>
              <a:t>than men.</a:t>
            </a:r>
            <a:endParaRPr sz="2800" dirty="0">
              <a:solidFill>
                <a:srgbClr val="0C0C0C"/>
              </a:solidFill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2888196" y="1842527"/>
            <a:ext cx="2532711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 pregnancy complications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(ex. Premature birth, diabetes or hypertension during pregnancy, preeclampsia) 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0"/>
          <p:cNvSpPr txBox="1"/>
          <p:nvPr/>
        </p:nvSpPr>
        <p:spPr>
          <a:xfrm>
            <a:off x="5508369" y="1842527"/>
            <a:ext cx="16935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Earlier menopause 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900">
                <a:solidFill>
                  <a:schemeClr val="dk1"/>
                </a:solidFill>
              </a:rPr>
              <a:t>B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efore age 40)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7072978" y="3114470"/>
            <a:ext cx="1852695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Diabetes mellitus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(Women living with diabetes are 3x more likely to die from heart disease compared to men)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5150561" y="3114470"/>
            <a:ext cx="1777912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Cigarette smoking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(Women have 3x higher risk of heart attack due to cigarette smoking compared to men)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7385615" y="1842527"/>
            <a:ext cx="145418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Polycystic ovary syndrome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2921982" y="3114470"/>
            <a:ext cx="2245493" cy="6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Systemic inflammatory and autoimmune disorders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900">
                <a:solidFill>
                  <a:schemeClr val="dk1"/>
                </a:solidFill>
              </a:rPr>
              <a:t>ex.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>
                <a:solidFill>
                  <a:schemeClr val="dk1"/>
                </a:solidFill>
              </a:rPr>
              <a:t>R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heumatoid arthritis, lupus)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40"/>
          <p:cNvCxnSpPr>
            <a:cxnSpLocks/>
          </p:cNvCxnSpPr>
          <p:nvPr/>
        </p:nvCxnSpPr>
        <p:spPr>
          <a:xfrm>
            <a:off x="2719346" y="1023112"/>
            <a:ext cx="18300" cy="326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40"/>
          <p:cNvSpPr/>
          <p:nvPr/>
        </p:nvSpPr>
        <p:spPr>
          <a:xfrm rot="-5400000">
            <a:off x="6488598" y="1737283"/>
            <a:ext cx="384895" cy="4939281"/>
          </a:xfrm>
          <a:prstGeom prst="round2SameRect">
            <a:avLst>
              <a:gd name="adj1" fmla="val 46537"/>
              <a:gd name="adj2" fmla="val 0"/>
            </a:avLst>
          </a:prstGeom>
          <a:solidFill>
            <a:srgbClr val="B40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4015409" y="4004373"/>
            <a:ext cx="505067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CWHHA.ca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your healthcare provider.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3005746" y="949119"/>
            <a:ext cx="5910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The following conditions lead to a greater risk of </a:t>
            </a:r>
            <a:r>
              <a:rPr lang="en-CA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heart and vascular </a:t>
            </a: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disease:</a:t>
            </a:r>
            <a:endParaRPr sz="1400" b="1" i="0" u="none" strike="noStrike" cap="none" dirty="0">
              <a:solidFill>
                <a:srgbClr val="B40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3024" y="1426389"/>
            <a:ext cx="423053" cy="42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660" y="1448952"/>
            <a:ext cx="386453" cy="42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8003" y="1511142"/>
            <a:ext cx="485312" cy="33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2649" y="2650573"/>
            <a:ext cx="464157" cy="48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1832" y="2650573"/>
            <a:ext cx="495585" cy="4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6594" y="2623585"/>
            <a:ext cx="292466" cy="510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5;p37">
            <a:extLst>
              <a:ext uri="{FF2B5EF4-FFF2-40B4-BE49-F238E27FC236}">
                <a16:creationId xmlns:a16="http://schemas.microsoft.com/office/drawing/2014/main" id="{D788052F-5D9D-FE8A-EEFF-E19E673B2C56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4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3FA417D4-723C-8331-178C-0387953B2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8" name="Picture 7" descr="A black and red text&#10;&#10;AI-generated content may be incorrect.">
            <a:extLst>
              <a:ext uri="{FF2B5EF4-FFF2-40B4-BE49-F238E27FC236}">
                <a16:creationId xmlns:a16="http://schemas.microsoft.com/office/drawing/2014/main" id="{3C012BD1-A8C4-0FEE-A73D-761E33F75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9" name="Google Shape;190;p37">
            <a:extLst>
              <a:ext uri="{FF2B5EF4-FFF2-40B4-BE49-F238E27FC236}">
                <a16:creationId xmlns:a16="http://schemas.microsoft.com/office/drawing/2014/main" id="{F3F11B71-EE1E-DCC3-0351-A711D4A39822}"/>
              </a:ext>
            </a:extLst>
          </p:cNvPr>
          <p:cNvSpPr txBox="1"/>
          <p:nvPr/>
        </p:nvSpPr>
        <p:spPr>
          <a:xfrm>
            <a:off x="4449769" y="4715092"/>
            <a:ext cx="457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Garcia, M. et al. (2016). Circ Res, 118(8), 1273-1293.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Yusuf, S. et al. (2004). Lancet, 364(9438): 937-52. </a:t>
            </a:r>
          </a:p>
        </p:txBody>
      </p:sp>
      <p:sp>
        <p:nvSpPr>
          <p:cNvPr id="2" name="Google Shape;139;p35">
            <a:extLst>
              <a:ext uri="{FF2B5EF4-FFF2-40B4-BE49-F238E27FC236}">
                <a16:creationId xmlns:a16="http://schemas.microsoft.com/office/drawing/2014/main" id="{72F49AE3-32EB-B2AD-0EB2-A1410388DC1E}"/>
              </a:ext>
            </a:extLst>
          </p:cNvPr>
          <p:cNvSpPr txBox="1"/>
          <p:nvPr/>
        </p:nvSpPr>
        <p:spPr>
          <a:xfrm>
            <a:off x="1975231" y="4664564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b="1" dirty="0">
                <a:solidFill>
                  <a:srgbClr val="6A4B77"/>
                </a:solidFill>
              </a:rPr>
              <a:t>Supported by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79D16C-B68A-2A0F-02A1-8ACFAF72F73D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85;p37">
            <a:extLst>
              <a:ext uri="{FF2B5EF4-FFF2-40B4-BE49-F238E27FC236}">
                <a16:creationId xmlns:a16="http://schemas.microsoft.com/office/drawing/2014/main" id="{CE75CEAF-03EE-308C-6BF4-79542DCC58D3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5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5ABEA8C9-5CB0-DC7A-9B00-D111B9318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6" name="Picture 5" descr="A black and red text&#10;&#10;AI-generated content may be incorrect.">
            <a:extLst>
              <a:ext uri="{FF2B5EF4-FFF2-40B4-BE49-F238E27FC236}">
                <a16:creationId xmlns:a16="http://schemas.microsoft.com/office/drawing/2014/main" id="{898912EB-76D6-7C35-FAB5-4BD8FE426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288" name="Google Shape;288;p41"/>
          <p:cNvSpPr txBox="1">
            <a:spLocks noGrp="1"/>
          </p:cNvSpPr>
          <p:nvPr>
            <p:ph type="body" idx="1"/>
          </p:nvPr>
        </p:nvSpPr>
        <p:spPr>
          <a:xfrm>
            <a:off x="97015" y="950364"/>
            <a:ext cx="8935667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3200" dirty="0">
                <a:solidFill>
                  <a:schemeClr val="tx1"/>
                </a:solidFill>
              </a:rPr>
              <a:t>There is a lot we can do to help </a:t>
            </a:r>
            <a:r>
              <a:rPr lang="en-CA" sz="3200" b="1" dirty="0">
                <a:solidFill>
                  <a:srgbClr val="B40838"/>
                </a:solidFill>
              </a:rPr>
              <a:t>reduce the risk</a:t>
            </a:r>
            <a:r>
              <a:rPr lang="en-CA" sz="3200" dirty="0">
                <a:solidFill>
                  <a:schemeClr val="tx1"/>
                </a:solidFill>
              </a:rPr>
              <a:t>.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96680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active,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keep moving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1"/>
          <p:cNvSpPr txBox="1"/>
          <p:nvPr/>
        </p:nvSpPr>
        <p:spPr>
          <a:xfrm>
            <a:off x="1388818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Eat a variety of healthy foods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2760468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Manage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4132118" y="2741117"/>
            <a:ext cx="15303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 free from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commercial tobacco and vaping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1"/>
          <p:cNvSpPr txBox="1"/>
          <p:nvPr/>
        </p:nvSpPr>
        <p:spPr>
          <a:xfrm>
            <a:off x="5752468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Limit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alcohol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1"/>
          <p:cNvSpPr txBox="1"/>
          <p:nvPr/>
        </p:nvSpPr>
        <p:spPr>
          <a:xfrm>
            <a:off x="7124118" y="2741117"/>
            <a:ext cx="1809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Get regular check ups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(test for blood sugars, blood pressure and cholesterol)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0612" y="1839980"/>
            <a:ext cx="826696" cy="78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029" y="1814896"/>
            <a:ext cx="847271" cy="84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53924" y="1761823"/>
            <a:ext cx="1048675" cy="89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7724" y="1839980"/>
            <a:ext cx="868453" cy="80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747420">
            <a:off x="4887745" y="1934300"/>
            <a:ext cx="679098" cy="67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820" y="1755649"/>
            <a:ext cx="723005" cy="89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F61C93-8466-B443-9A3E-45D01D90C3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9645" y="1858055"/>
            <a:ext cx="854921" cy="83406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FD8CDA8-51B1-AFC2-4FB1-625CE8BE22CC}"/>
              </a:ext>
            </a:extLst>
          </p:cNvPr>
          <p:cNvSpPr/>
          <p:nvPr/>
        </p:nvSpPr>
        <p:spPr>
          <a:xfrm>
            <a:off x="643388" y="3768652"/>
            <a:ext cx="7824795" cy="649094"/>
          </a:xfrm>
          <a:prstGeom prst="roundRect">
            <a:avLst>
              <a:gd name="adj" fmla="val 50000"/>
            </a:avLst>
          </a:prstGeom>
          <a:solidFill>
            <a:srgbClr val="B40838"/>
          </a:solidFill>
          <a:ln>
            <a:noFill/>
          </a:ln>
          <a:effectLst>
            <a:outerShdw blurRad="50800" dist="38100" dir="8100000" algn="tr" rotWithShape="0">
              <a:prstClr val="black">
                <a:alpha val="512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39;p35">
            <a:extLst>
              <a:ext uri="{FF2B5EF4-FFF2-40B4-BE49-F238E27FC236}">
                <a16:creationId xmlns:a16="http://schemas.microsoft.com/office/drawing/2014/main" id="{E26C4AFA-99B7-CBE2-83D4-8CDCE85614D6}"/>
              </a:ext>
            </a:extLst>
          </p:cNvPr>
          <p:cNvSpPr txBox="1"/>
          <p:nvPr/>
        </p:nvSpPr>
        <p:spPr>
          <a:xfrm>
            <a:off x="1529312" y="3846993"/>
            <a:ext cx="691381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Questions? Visit </a:t>
            </a:r>
            <a:r>
              <a:rPr lang="en-CA" sz="2000" b="1" dirty="0" err="1">
                <a:solidFill>
                  <a:schemeClr val="bg1"/>
                </a:solidFill>
              </a:rPr>
              <a:t>CWHHA.ca</a:t>
            </a:r>
            <a:r>
              <a:rPr lang="en-CA" sz="2000" b="1" dirty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or your healthcare provider.</a:t>
            </a:r>
          </a:p>
        </p:txBody>
      </p:sp>
      <p:pic>
        <p:nvPicPr>
          <p:cNvPr id="10" name="Picture 9" descr="A black question mark in a white circle&#10;&#10;AI-generated content may be incorrect.">
            <a:extLst>
              <a:ext uri="{FF2B5EF4-FFF2-40B4-BE49-F238E27FC236}">
                <a16:creationId xmlns:a16="http://schemas.microsoft.com/office/drawing/2014/main" id="{06B15498-1D98-55FF-1C9C-52C50535CC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060" y="3846993"/>
            <a:ext cx="476528" cy="492412"/>
          </a:xfrm>
          <a:prstGeom prst="rect">
            <a:avLst/>
          </a:prstGeom>
        </p:spPr>
      </p:pic>
      <p:sp>
        <p:nvSpPr>
          <p:cNvPr id="11" name="Google Shape;190;p37">
            <a:extLst>
              <a:ext uri="{FF2B5EF4-FFF2-40B4-BE49-F238E27FC236}">
                <a16:creationId xmlns:a16="http://schemas.microsoft.com/office/drawing/2014/main" id="{49E1F4FE-012E-2B95-6704-8430C8E0475C}"/>
              </a:ext>
            </a:extLst>
          </p:cNvPr>
          <p:cNvSpPr txBox="1"/>
          <p:nvPr/>
        </p:nvSpPr>
        <p:spPr>
          <a:xfrm>
            <a:off x="4449769" y="4715092"/>
            <a:ext cx="457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Hu, F. B., et al (2000). New England Journal of Medicine, 343(8), 530-537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Yusuf, S. et al (2004). Lancet, 364(9438):937-52</a:t>
            </a:r>
          </a:p>
        </p:txBody>
      </p:sp>
      <p:sp>
        <p:nvSpPr>
          <p:cNvPr id="7" name="Google Shape;139;p35">
            <a:extLst>
              <a:ext uri="{FF2B5EF4-FFF2-40B4-BE49-F238E27FC236}">
                <a16:creationId xmlns:a16="http://schemas.microsoft.com/office/drawing/2014/main" id="{D08ADA52-B242-B0F7-0293-3E730AE85BC5}"/>
              </a:ext>
            </a:extLst>
          </p:cNvPr>
          <p:cNvSpPr txBox="1"/>
          <p:nvPr/>
        </p:nvSpPr>
        <p:spPr>
          <a:xfrm>
            <a:off x="1975231" y="4664564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b="1" dirty="0">
                <a:solidFill>
                  <a:srgbClr val="6A4B77"/>
                </a:solidFill>
              </a:rPr>
              <a:t>Supported by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832</Words>
  <Application>Microsoft Office PowerPoint</Application>
  <PresentationFormat>On-screen Show (16:9)</PresentationFormat>
  <Paragraphs>107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Source Sans Pro</vt:lpstr>
      <vt:lpstr>Arial</vt:lpstr>
      <vt:lpstr>Dita</vt:lpstr>
      <vt:lpstr>Simple Light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CORE-GUNN</dc:creator>
  <cp:lastModifiedBy>Melissa CORE-GUNN</cp:lastModifiedBy>
  <cp:revision>24</cp:revision>
  <dcterms:modified xsi:type="dcterms:W3CDTF">2026-01-13T15:44:26Z</dcterms:modified>
</cp:coreProperties>
</file>